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Override PartName="/ppt/theme/theme2.xml" ContentType="application/vnd.openxmlformats-officedocument.theme+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bxmGDBnmSHrDDRCyqTW5WqBPH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nvSpPr>
        <p:spPr>
          <a:xfrm>
            <a:off x="607593" y="2705724"/>
            <a:ext cx="5408225"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rgbClr val="000000"/>
                </a:solidFill>
                <a:latin typeface="Avenir"/>
                <a:ea typeface="Avenir"/>
                <a:cs typeface="Avenir"/>
                <a:sym typeface="Avenir"/>
              </a:rPr>
              <a:t>O Fundo de Investimento Multimercado (FIM) ou Fundo de Investimento em Cotas (FIC) é o Fundo que visa consolidar todas as operações de investimentos dos cliente, quer sejam participações em empresas, imóveis ou qualquer outro produto de investimento disponível no mercado de capitais, dentro ou fora do Brasil</a:t>
            </a:r>
            <a:endParaRPr/>
          </a:p>
        </p:txBody>
      </p:sp>
      <p:sp>
        <p:nvSpPr>
          <p:cNvPr id="165" name="Google Shape;165;p10"/>
          <p:cNvSpPr txBox="1"/>
          <p:nvPr/>
        </p:nvSpPr>
        <p:spPr>
          <a:xfrm>
            <a:off x="607593" y="1228908"/>
            <a:ext cx="798295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3000">
                <a:solidFill>
                  <a:srgbClr val="7F7F7F"/>
                </a:solidFill>
                <a:latin typeface="Avenir"/>
                <a:ea typeface="Avenir"/>
                <a:cs typeface="Avenir"/>
                <a:sym typeface="Avenir"/>
              </a:rPr>
              <a:t>Fundo de Investimento</a:t>
            </a:r>
            <a:br>
              <a:rPr b="1" lang="pt-BR" sz="3000">
                <a:solidFill>
                  <a:srgbClr val="000000"/>
                </a:solidFill>
                <a:latin typeface="Avenir"/>
                <a:ea typeface="Avenir"/>
                <a:cs typeface="Avenir"/>
                <a:sym typeface="Avenir"/>
              </a:rPr>
            </a:br>
            <a:r>
              <a:rPr b="1" lang="pt-BR" sz="3000">
                <a:solidFill>
                  <a:schemeClr val="dk1"/>
                </a:solidFill>
                <a:latin typeface="Avenir"/>
                <a:ea typeface="Avenir"/>
                <a:cs typeface="Avenir"/>
                <a:sym typeface="Avenir"/>
              </a:rPr>
              <a:t>Multimercado (FIM)</a:t>
            </a:r>
            <a:endParaRPr/>
          </a:p>
        </p:txBody>
      </p:sp>
      <p:pic>
        <p:nvPicPr>
          <p:cNvPr id="166" name="Google Shape;166;p10"/>
          <p:cNvPicPr preferRelativeResize="0"/>
          <p:nvPr/>
        </p:nvPicPr>
        <p:blipFill rotWithShape="1">
          <a:blip r:embed="rId3">
            <a:alphaModFix/>
          </a:blip>
          <a:srcRect b="0" l="0" r="0" t="0"/>
          <a:stretch/>
        </p:blipFill>
        <p:spPr>
          <a:xfrm>
            <a:off x="6176184" y="3066545"/>
            <a:ext cx="5200980" cy="3093769"/>
          </a:xfrm>
          <a:prstGeom prst="rect">
            <a:avLst/>
          </a:prstGeom>
          <a:noFill/>
          <a:ln>
            <a:noFill/>
          </a:ln>
        </p:spPr>
      </p:pic>
      <p:sp>
        <p:nvSpPr>
          <p:cNvPr id="167" name="Google Shape;167;p10"/>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68" name="Google Shape;168;p10"/>
          <p:cNvPicPr preferRelativeResize="0"/>
          <p:nvPr/>
        </p:nvPicPr>
        <p:blipFill rotWithShape="1">
          <a:blip r:embed="rId4">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nvSpPr>
        <p:spPr>
          <a:xfrm>
            <a:off x="607592" y="2460323"/>
            <a:ext cx="106977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0000"/>
                </a:solidFill>
                <a:latin typeface="Avenir"/>
                <a:ea typeface="Avenir"/>
                <a:cs typeface="Avenir"/>
                <a:sym typeface="Avenir"/>
              </a:rPr>
              <a:t>O FIDC, ou </a:t>
            </a:r>
            <a:r>
              <a:rPr b="1" lang="pt-BR" sz="1400">
                <a:solidFill>
                  <a:srgbClr val="000000"/>
                </a:solidFill>
                <a:latin typeface="Avenir"/>
                <a:ea typeface="Avenir"/>
                <a:cs typeface="Avenir"/>
                <a:sym typeface="Avenir"/>
              </a:rPr>
              <a:t>Fundo de Investimentos em Direitos Creditórios</a:t>
            </a:r>
            <a:r>
              <a:rPr lang="pt-BR" sz="1400">
                <a:solidFill>
                  <a:srgbClr val="000000"/>
                </a:solidFill>
                <a:latin typeface="Avenir"/>
                <a:ea typeface="Avenir"/>
                <a:cs typeface="Avenir"/>
                <a:sym typeface="Avenir"/>
              </a:rPr>
              <a:t>, é um Fundo de Renda Fixa, cuja carteira é composta por direitos creditórios e que admite mais de uma classe de cotas. </a:t>
            </a:r>
            <a:endParaRPr/>
          </a:p>
        </p:txBody>
      </p:sp>
      <p:sp>
        <p:nvSpPr>
          <p:cNvPr id="174" name="Google Shape;174;p11"/>
          <p:cNvSpPr txBox="1"/>
          <p:nvPr/>
        </p:nvSpPr>
        <p:spPr>
          <a:xfrm>
            <a:off x="1964974" y="1145217"/>
            <a:ext cx="798295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000">
                <a:solidFill>
                  <a:srgbClr val="7F7F7F"/>
                </a:solidFill>
                <a:latin typeface="Avenir"/>
                <a:ea typeface="Avenir"/>
                <a:cs typeface="Avenir"/>
                <a:sym typeface="Avenir"/>
              </a:rPr>
              <a:t>FIDC</a:t>
            </a:r>
            <a:br>
              <a:rPr b="1" lang="pt-BR" sz="3000">
                <a:solidFill>
                  <a:srgbClr val="000000"/>
                </a:solidFill>
                <a:latin typeface="Avenir"/>
                <a:ea typeface="Avenir"/>
                <a:cs typeface="Avenir"/>
                <a:sym typeface="Avenir"/>
              </a:rPr>
            </a:br>
            <a:r>
              <a:rPr b="1" lang="pt-BR" sz="3000">
                <a:solidFill>
                  <a:schemeClr val="dk1"/>
                </a:solidFill>
                <a:latin typeface="Avenir"/>
                <a:ea typeface="Avenir"/>
                <a:cs typeface="Avenir"/>
                <a:sym typeface="Avenir"/>
              </a:rPr>
              <a:t>Multimercado (FIM-FIDC)</a:t>
            </a:r>
            <a:endParaRPr sz="3000">
              <a:solidFill>
                <a:schemeClr val="dk1"/>
              </a:solidFill>
              <a:latin typeface="Avenir"/>
              <a:ea typeface="Avenir"/>
              <a:cs typeface="Avenir"/>
              <a:sym typeface="Avenir"/>
            </a:endParaRPr>
          </a:p>
        </p:txBody>
      </p:sp>
      <p:sp>
        <p:nvSpPr>
          <p:cNvPr id="175" name="Google Shape;175;p11"/>
          <p:cNvSpPr txBox="1"/>
          <p:nvPr/>
        </p:nvSpPr>
        <p:spPr>
          <a:xfrm>
            <a:off x="2908450" y="3261920"/>
            <a:ext cx="60960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400">
                <a:solidFill>
                  <a:srgbClr val="000000"/>
                </a:solidFill>
                <a:latin typeface="Avenir"/>
                <a:ea typeface="Avenir"/>
                <a:cs typeface="Avenir"/>
                <a:sym typeface="Avenir"/>
              </a:rPr>
              <a:t>Tipos de Fundos</a:t>
            </a:r>
            <a:r>
              <a:rPr lang="pt-BR" sz="1400">
                <a:solidFill>
                  <a:srgbClr val="000000"/>
                </a:solidFill>
                <a:latin typeface="Avenir"/>
                <a:ea typeface="Avenir"/>
                <a:cs typeface="Avenir"/>
                <a:sym typeface="Avenir"/>
              </a:rPr>
              <a:t>: </a:t>
            </a:r>
            <a:r>
              <a:rPr b="1" lang="pt-BR" sz="1400">
                <a:solidFill>
                  <a:srgbClr val="7F7F7F"/>
                </a:solidFill>
                <a:latin typeface="Avenir"/>
                <a:ea typeface="Avenir"/>
                <a:cs typeface="Avenir"/>
                <a:sym typeface="Avenir"/>
              </a:rPr>
              <a:t>Fechado e Aberto</a:t>
            </a:r>
            <a:r>
              <a:rPr lang="pt-BR" sz="1400">
                <a:solidFill>
                  <a:schemeClr val="dk1"/>
                </a:solidFill>
                <a:latin typeface="Avenir"/>
                <a:ea typeface="Avenir"/>
                <a:cs typeface="Avenir"/>
                <a:sym typeface="Avenir"/>
              </a:rPr>
              <a:t>, podem ser:</a:t>
            </a:r>
            <a:endParaRPr/>
          </a:p>
        </p:txBody>
      </p:sp>
      <p:sp>
        <p:nvSpPr>
          <p:cNvPr id="176" name="Google Shape;176;p11"/>
          <p:cNvSpPr txBox="1"/>
          <p:nvPr/>
        </p:nvSpPr>
        <p:spPr>
          <a:xfrm>
            <a:off x="1080659" y="4025183"/>
            <a:ext cx="4738250" cy="181588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pt-BR" sz="1400">
                <a:solidFill>
                  <a:srgbClr val="000000"/>
                </a:solidFill>
                <a:latin typeface="Avenir"/>
                <a:ea typeface="Avenir"/>
                <a:cs typeface="Avenir"/>
                <a:sym typeface="Avenir"/>
              </a:rPr>
              <a:t>Padronizados:</a:t>
            </a:r>
            <a:endParaRPr/>
          </a:p>
          <a:p>
            <a:pPr indent="0" lvl="0" marL="0" marR="0" rtl="0" algn="r">
              <a:spcBef>
                <a:spcPts val="0"/>
              </a:spcBef>
              <a:spcAft>
                <a:spcPts val="0"/>
              </a:spcAft>
              <a:buNone/>
            </a:pPr>
            <a:r>
              <a:t/>
            </a:r>
            <a:endParaRPr sz="1400">
              <a:solidFill>
                <a:srgbClr val="000000"/>
              </a:solidFill>
              <a:latin typeface="Avenir"/>
              <a:ea typeface="Avenir"/>
              <a:cs typeface="Avenir"/>
              <a:sym typeface="Aveni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Recebíveis comerciais; </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Duplicatas, Cheques e Notas promissórias;</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Certificados de Recebíveis Imobiliários (CRI) e </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Cédula de Crédito Imobiliário (CCI);</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Contratos de empréstimos e prestação de serviços;</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Demais títulos de crédito.</a:t>
            </a:r>
            <a:endParaRPr/>
          </a:p>
        </p:txBody>
      </p:sp>
      <p:sp>
        <p:nvSpPr>
          <p:cNvPr id="177" name="Google Shape;177;p11"/>
          <p:cNvSpPr txBox="1"/>
          <p:nvPr/>
        </p:nvSpPr>
        <p:spPr>
          <a:xfrm>
            <a:off x="6373092" y="4025183"/>
            <a:ext cx="3713013"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rgbClr val="000000"/>
                </a:solidFill>
                <a:latin typeface="Avenir"/>
                <a:ea typeface="Avenir"/>
                <a:cs typeface="Avenir"/>
                <a:sym typeface="Avenir"/>
              </a:rPr>
              <a:t>Não Padronizado:</a:t>
            </a:r>
            <a:endParaRPr/>
          </a:p>
          <a:p>
            <a:pPr indent="0" lvl="0" marL="0" marR="0" rtl="0" algn="just">
              <a:spcBef>
                <a:spcPts val="0"/>
              </a:spcBef>
              <a:spcAft>
                <a:spcPts val="0"/>
              </a:spcAft>
              <a:buNone/>
            </a:pPr>
            <a:r>
              <a:t/>
            </a:r>
            <a:endParaRPr b="1" sz="1400">
              <a:solidFill>
                <a:srgbClr val="000000"/>
              </a:solidFill>
              <a:latin typeface="Avenir"/>
              <a:ea typeface="Avenir"/>
              <a:cs typeface="Avenir"/>
              <a:sym typeface="Avenir"/>
            </a:endParaRPr>
          </a:p>
          <a:p>
            <a:pPr indent="0" lvl="0" marL="0" marR="0" rtl="0" algn="just">
              <a:spcBef>
                <a:spcPts val="0"/>
              </a:spcBef>
              <a:spcAft>
                <a:spcPts val="0"/>
              </a:spcAft>
              <a:buNone/>
            </a:pPr>
            <a:r>
              <a:t/>
            </a:r>
            <a:endParaRPr sz="1400">
              <a:solidFill>
                <a:srgbClr val="000000"/>
              </a:solidFill>
              <a:latin typeface="Avenir"/>
              <a:ea typeface="Avenir"/>
              <a:cs typeface="Avenir"/>
              <a:sym typeface="Avenir"/>
            </a:endParaRPr>
          </a:p>
          <a:p>
            <a:pPr indent="0" lvl="0" marL="0" marR="0" rtl="0" algn="just">
              <a:spcBef>
                <a:spcPts val="0"/>
              </a:spcBef>
              <a:spcAft>
                <a:spcPts val="0"/>
              </a:spcAft>
              <a:buNone/>
            </a:pPr>
            <a:r>
              <a:rPr lang="pt-BR" sz="1400">
                <a:solidFill>
                  <a:srgbClr val="000000"/>
                </a:solidFill>
                <a:latin typeface="Avenir"/>
                <a:ea typeface="Avenir"/>
                <a:cs typeface="Avenir"/>
                <a:sym typeface="Avenir"/>
              </a:rPr>
              <a:t>Valores em recuperação judicial;</a:t>
            </a:r>
            <a:endParaRPr/>
          </a:p>
          <a:p>
            <a:pPr indent="0" lvl="0" marL="0" marR="0" rtl="0" algn="just">
              <a:spcBef>
                <a:spcPts val="0"/>
              </a:spcBef>
              <a:spcAft>
                <a:spcPts val="0"/>
              </a:spcAft>
              <a:buNone/>
            </a:pPr>
            <a:r>
              <a:rPr lang="pt-BR" sz="1400">
                <a:solidFill>
                  <a:srgbClr val="000000"/>
                </a:solidFill>
                <a:latin typeface="Avenir"/>
                <a:ea typeface="Avenir"/>
                <a:cs typeface="Avenir"/>
                <a:sym typeface="Avenir"/>
              </a:rPr>
              <a:t>Dívidas vencidas e com inadimplência;</a:t>
            </a:r>
            <a:endParaRPr/>
          </a:p>
          <a:p>
            <a:pPr indent="0" lvl="0" marL="0" marR="0" rtl="0" algn="just">
              <a:spcBef>
                <a:spcPts val="0"/>
              </a:spcBef>
              <a:spcAft>
                <a:spcPts val="0"/>
              </a:spcAft>
              <a:buNone/>
            </a:pPr>
            <a:r>
              <a:rPr lang="pt-BR" sz="1400">
                <a:solidFill>
                  <a:srgbClr val="000000"/>
                </a:solidFill>
                <a:latin typeface="Avenir"/>
                <a:ea typeface="Avenir"/>
                <a:cs typeface="Avenir"/>
                <a:sym typeface="Avenir"/>
              </a:rPr>
              <a:t>Valores em litígio judicial;</a:t>
            </a:r>
            <a:endParaRPr/>
          </a:p>
          <a:p>
            <a:pPr indent="0" lvl="0" marL="0" marR="0" rtl="0" algn="just">
              <a:spcBef>
                <a:spcPts val="0"/>
              </a:spcBef>
              <a:spcAft>
                <a:spcPts val="0"/>
              </a:spcAft>
              <a:buNone/>
            </a:pPr>
            <a:r>
              <a:rPr lang="pt-BR" sz="1400">
                <a:solidFill>
                  <a:srgbClr val="000000"/>
                </a:solidFill>
                <a:latin typeface="Avenir"/>
                <a:ea typeface="Avenir"/>
                <a:cs typeface="Avenir"/>
                <a:sym typeface="Avenir"/>
              </a:rPr>
              <a:t>Valor de existência futura ou incerta.</a:t>
            </a:r>
            <a:endParaRPr/>
          </a:p>
        </p:txBody>
      </p:sp>
      <p:cxnSp>
        <p:nvCxnSpPr>
          <p:cNvPr id="178" name="Google Shape;178;p11"/>
          <p:cNvCxnSpPr/>
          <p:nvPr/>
        </p:nvCxnSpPr>
        <p:spPr>
          <a:xfrm>
            <a:off x="6096000" y="4025183"/>
            <a:ext cx="0" cy="1898680"/>
          </a:xfrm>
          <a:prstGeom prst="straightConnector1">
            <a:avLst/>
          </a:prstGeom>
          <a:noFill/>
          <a:ln cap="flat" cmpd="sng" w="9525">
            <a:solidFill>
              <a:srgbClr val="04D17B"/>
            </a:solidFill>
            <a:prstDash val="solid"/>
            <a:miter lim="800000"/>
            <a:headEnd len="sm" w="sm" type="none"/>
            <a:tailEnd len="sm" w="sm" type="none"/>
          </a:ln>
        </p:spPr>
      </p:cxnSp>
      <p:sp>
        <p:nvSpPr>
          <p:cNvPr id="179" name="Google Shape;179;p11"/>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80" name="Google Shape;180;p11"/>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nvSpPr>
        <p:spPr>
          <a:xfrm>
            <a:off x="747141" y="1966317"/>
            <a:ext cx="1069771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400">
                <a:solidFill>
                  <a:srgbClr val="000000"/>
                </a:solidFill>
                <a:latin typeface="Avenir"/>
                <a:ea typeface="Avenir"/>
                <a:cs typeface="Avenir"/>
                <a:sym typeface="Avenir"/>
              </a:rPr>
              <a:t>O </a:t>
            </a:r>
            <a:r>
              <a:rPr b="1" lang="pt-BR" sz="1400">
                <a:solidFill>
                  <a:srgbClr val="000000"/>
                </a:solidFill>
                <a:latin typeface="Avenir"/>
                <a:ea typeface="Avenir"/>
                <a:cs typeface="Avenir"/>
                <a:sym typeface="Avenir"/>
              </a:rPr>
              <a:t>modelo de negócios de FIDC</a:t>
            </a:r>
            <a:r>
              <a:rPr lang="pt-BR" sz="1400">
                <a:solidFill>
                  <a:srgbClr val="000000"/>
                </a:solidFill>
                <a:latin typeface="Avenir"/>
                <a:ea typeface="Avenir"/>
                <a:cs typeface="Avenir"/>
                <a:sym typeface="Avenir"/>
              </a:rPr>
              <a:t>, além de reduzir os impactos tributários flexibiliza a captação de investidores. </a:t>
            </a:r>
            <a:endParaRPr/>
          </a:p>
        </p:txBody>
      </p:sp>
      <p:sp>
        <p:nvSpPr>
          <p:cNvPr id="186" name="Google Shape;186;p12"/>
          <p:cNvSpPr txBox="1"/>
          <p:nvPr/>
        </p:nvSpPr>
        <p:spPr>
          <a:xfrm>
            <a:off x="2104522" y="1145217"/>
            <a:ext cx="798295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000">
                <a:solidFill>
                  <a:srgbClr val="7F7F7F"/>
                </a:solidFill>
                <a:latin typeface="Avenir"/>
                <a:ea typeface="Avenir"/>
                <a:cs typeface="Avenir"/>
                <a:sym typeface="Avenir"/>
              </a:rPr>
              <a:t>Modelo</a:t>
            </a:r>
            <a:endParaRPr/>
          </a:p>
        </p:txBody>
      </p:sp>
      <p:sp>
        <p:nvSpPr>
          <p:cNvPr id="187" name="Google Shape;187;p12"/>
          <p:cNvSpPr txBox="1"/>
          <p:nvPr/>
        </p:nvSpPr>
        <p:spPr>
          <a:xfrm>
            <a:off x="1690254" y="2541196"/>
            <a:ext cx="8811491"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400">
                <a:solidFill>
                  <a:srgbClr val="000000"/>
                </a:solidFill>
                <a:latin typeface="Avenir"/>
                <a:ea typeface="Avenir"/>
                <a:cs typeface="Avenir"/>
                <a:sym typeface="Avenir"/>
              </a:rPr>
              <a:t>Aplicação</a:t>
            </a:r>
            <a:r>
              <a:rPr lang="pt-BR" sz="1400">
                <a:solidFill>
                  <a:srgbClr val="000000"/>
                </a:solidFill>
                <a:latin typeface="Avenir"/>
                <a:ea typeface="Avenir"/>
                <a:cs typeface="Avenir"/>
                <a:sym typeface="Avenir"/>
              </a:rPr>
              <a:t>: via subscrição (quando o fundo é lançado) ou via compra no mercado secundário;</a:t>
            </a:r>
            <a:endParaRPr/>
          </a:p>
          <a:p>
            <a:pPr indent="0" lvl="0" marL="0" marR="0" rtl="0" algn="ctr">
              <a:spcBef>
                <a:spcPts val="0"/>
              </a:spcBef>
              <a:spcAft>
                <a:spcPts val="0"/>
              </a:spcAft>
              <a:buNone/>
            </a:pPr>
            <a:r>
              <a:t/>
            </a:r>
            <a:endParaRPr sz="1400">
              <a:solidFill>
                <a:srgbClr val="000000"/>
              </a:solidFill>
              <a:latin typeface="Avenir"/>
              <a:ea typeface="Avenir"/>
              <a:cs typeface="Avenir"/>
              <a:sym typeface="Avenir"/>
            </a:endParaRPr>
          </a:p>
          <a:p>
            <a:pPr indent="0" lvl="0" marL="0" marR="0" rtl="0" algn="ctr">
              <a:spcBef>
                <a:spcPts val="0"/>
              </a:spcBef>
              <a:spcAft>
                <a:spcPts val="0"/>
              </a:spcAft>
              <a:buNone/>
            </a:pPr>
            <a:r>
              <a:rPr b="1" lang="pt-BR" sz="1400">
                <a:solidFill>
                  <a:srgbClr val="000000"/>
                </a:solidFill>
                <a:latin typeface="Avenir"/>
                <a:ea typeface="Avenir"/>
                <a:cs typeface="Avenir"/>
                <a:sym typeface="Avenir"/>
              </a:rPr>
              <a:t>Resgate</a:t>
            </a:r>
            <a:r>
              <a:rPr lang="pt-BR" sz="1400">
                <a:solidFill>
                  <a:srgbClr val="000000"/>
                </a:solidFill>
                <a:latin typeface="Avenir"/>
                <a:ea typeface="Avenir"/>
                <a:cs typeface="Avenir"/>
                <a:sym typeface="Avenir"/>
              </a:rPr>
              <a:t>: abertos ou fechados – permitindo ou não o resgate quando os cotistas desejarem;</a:t>
            </a:r>
            <a:endParaRPr/>
          </a:p>
          <a:p>
            <a:pPr indent="0" lvl="0" marL="0" marR="0" rtl="0" algn="ctr">
              <a:spcBef>
                <a:spcPts val="0"/>
              </a:spcBef>
              <a:spcAft>
                <a:spcPts val="0"/>
              </a:spcAft>
              <a:buNone/>
            </a:pPr>
            <a:r>
              <a:t/>
            </a:r>
            <a:endParaRPr sz="1400">
              <a:solidFill>
                <a:srgbClr val="000000"/>
              </a:solidFill>
              <a:latin typeface="Avenir"/>
              <a:ea typeface="Avenir"/>
              <a:cs typeface="Avenir"/>
              <a:sym typeface="Avenir"/>
            </a:endParaRPr>
          </a:p>
          <a:p>
            <a:pPr indent="0" lvl="0" marL="0" marR="0" rtl="0" algn="ctr">
              <a:spcBef>
                <a:spcPts val="0"/>
              </a:spcBef>
              <a:spcAft>
                <a:spcPts val="0"/>
              </a:spcAft>
              <a:buNone/>
            </a:pPr>
            <a:r>
              <a:rPr b="1" lang="pt-BR" sz="1400">
                <a:solidFill>
                  <a:srgbClr val="000000"/>
                </a:solidFill>
                <a:latin typeface="Avenir"/>
                <a:ea typeface="Avenir"/>
                <a:cs typeface="Avenir"/>
                <a:sym typeface="Avenir"/>
              </a:rPr>
              <a:t>Tipos de cota</a:t>
            </a:r>
            <a:r>
              <a:rPr lang="pt-BR" sz="1400">
                <a:solidFill>
                  <a:srgbClr val="000000"/>
                </a:solidFill>
                <a:latin typeface="Avenir"/>
                <a:ea typeface="Avenir"/>
                <a:cs typeface="Avenir"/>
                <a:sym typeface="Avenir"/>
              </a:rPr>
              <a:t>: sênior (com preferência de resgate) ou subordinada; (pagamento apenas depois das cotas sênior)</a:t>
            </a:r>
            <a:endParaRPr/>
          </a:p>
          <a:p>
            <a:pPr indent="0" lvl="0" marL="0" marR="0" rtl="0" algn="ctr">
              <a:spcBef>
                <a:spcPts val="0"/>
              </a:spcBef>
              <a:spcAft>
                <a:spcPts val="0"/>
              </a:spcAft>
              <a:buNone/>
            </a:pPr>
            <a:r>
              <a:t/>
            </a:r>
            <a:endParaRPr sz="1400">
              <a:solidFill>
                <a:srgbClr val="000000"/>
              </a:solidFill>
              <a:latin typeface="Avenir"/>
              <a:ea typeface="Avenir"/>
              <a:cs typeface="Avenir"/>
              <a:sym typeface="Avenir"/>
            </a:endParaRPr>
          </a:p>
          <a:p>
            <a:pPr indent="0" lvl="0" marL="0" marR="0" rtl="0" algn="ctr">
              <a:spcBef>
                <a:spcPts val="0"/>
              </a:spcBef>
              <a:spcAft>
                <a:spcPts val="0"/>
              </a:spcAft>
              <a:buNone/>
            </a:pPr>
            <a:r>
              <a:rPr b="1" lang="pt-BR" sz="1400">
                <a:solidFill>
                  <a:srgbClr val="000000"/>
                </a:solidFill>
                <a:latin typeface="Avenir"/>
                <a:ea typeface="Avenir"/>
                <a:cs typeface="Avenir"/>
                <a:sym typeface="Avenir"/>
              </a:rPr>
              <a:t>Garantia</a:t>
            </a:r>
            <a:r>
              <a:rPr lang="pt-BR" sz="1400">
                <a:solidFill>
                  <a:srgbClr val="000000"/>
                </a:solidFill>
                <a:latin typeface="Avenir"/>
                <a:ea typeface="Avenir"/>
                <a:cs typeface="Avenir"/>
                <a:sym typeface="Avenir"/>
              </a:rPr>
              <a:t>: Não possuem cobertura do FGC – Fundo Garantidor de Crédito;</a:t>
            </a:r>
            <a:endParaRPr/>
          </a:p>
          <a:p>
            <a:pPr indent="0" lvl="0" marL="0" marR="0" rtl="0" algn="ctr">
              <a:spcBef>
                <a:spcPts val="0"/>
              </a:spcBef>
              <a:spcAft>
                <a:spcPts val="0"/>
              </a:spcAft>
              <a:buNone/>
            </a:pPr>
            <a:r>
              <a:t/>
            </a:r>
            <a:endParaRPr sz="1400">
              <a:solidFill>
                <a:srgbClr val="000000"/>
              </a:solidFill>
              <a:latin typeface="Avenir"/>
              <a:ea typeface="Avenir"/>
              <a:cs typeface="Avenir"/>
              <a:sym typeface="Avenir"/>
            </a:endParaRPr>
          </a:p>
          <a:p>
            <a:pPr indent="0" lvl="0" marL="0" marR="0" rtl="0" algn="ctr">
              <a:spcBef>
                <a:spcPts val="0"/>
              </a:spcBef>
              <a:spcAft>
                <a:spcPts val="0"/>
              </a:spcAft>
              <a:buNone/>
            </a:pPr>
            <a:r>
              <a:rPr b="1" lang="pt-BR" sz="1400">
                <a:solidFill>
                  <a:srgbClr val="000000"/>
                </a:solidFill>
                <a:latin typeface="Avenir"/>
                <a:ea typeface="Avenir"/>
                <a:cs typeface="Avenir"/>
                <a:sym typeface="Avenir"/>
              </a:rPr>
              <a:t>Tributação</a:t>
            </a:r>
            <a:r>
              <a:rPr lang="pt-BR" sz="1400">
                <a:solidFill>
                  <a:srgbClr val="000000"/>
                </a:solidFill>
                <a:latin typeface="Avenir"/>
                <a:ea typeface="Avenir"/>
                <a:cs typeface="Avenir"/>
                <a:sym typeface="Avenir"/>
              </a:rPr>
              <a:t>: Sofrem cobrança de IOF e imposto de renda de acordo com tempo de aplicação; (Investidores)</a:t>
            </a:r>
            <a:endParaRPr/>
          </a:p>
          <a:p>
            <a:pPr indent="0" lvl="0" marL="0" marR="0" rtl="0" algn="ctr">
              <a:spcBef>
                <a:spcPts val="0"/>
              </a:spcBef>
              <a:spcAft>
                <a:spcPts val="0"/>
              </a:spcAft>
              <a:buNone/>
            </a:pPr>
            <a:r>
              <a:t/>
            </a:r>
            <a:endParaRPr sz="1400">
              <a:solidFill>
                <a:srgbClr val="000000"/>
              </a:solidFill>
              <a:latin typeface="Avenir"/>
              <a:ea typeface="Avenir"/>
              <a:cs typeface="Avenir"/>
              <a:sym typeface="Avenir"/>
            </a:endParaRPr>
          </a:p>
          <a:p>
            <a:pPr indent="0" lvl="0" marL="0" marR="0" rtl="0" algn="ctr">
              <a:spcBef>
                <a:spcPts val="0"/>
              </a:spcBef>
              <a:spcAft>
                <a:spcPts val="0"/>
              </a:spcAft>
              <a:buNone/>
            </a:pPr>
            <a:r>
              <a:rPr lang="pt-BR" sz="1400">
                <a:solidFill>
                  <a:srgbClr val="000000"/>
                </a:solidFill>
                <a:latin typeface="Avenir"/>
                <a:ea typeface="Avenir"/>
                <a:cs typeface="Avenir"/>
                <a:sym typeface="Avenir"/>
              </a:rPr>
              <a:t>A maior vantagem dos FIDCs sobre as outras formas de securitização é a fiscal. </a:t>
            </a:r>
            <a:endParaRPr/>
          </a:p>
          <a:p>
            <a:pPr indent="0" lvl="0" marL="0" marR="0" rtl="0" algn="ctr">
              <a:spcBef>
                <a:spcPts val="0"/>
              </a:spcBef>
              <a:spcAft>
                <a:spcPts val="0"/>
              </a:spcAft>
              <a:buNone/>
            </a:pPr>
            <a:r>
              <a:rPr lang="pt-BR" sz="1400">
                <a:solidFill>
                  <a:srgbClr val="000000"/>
                </a:solidFill>
                <a:latin typeface="Avenir"/>
                <a:ea typeface="Avenir"/>
                <a:cs typeface="Avenir"/>
                <a:sym typeface="Avenir"/>
              </a:rPr>
              <a:t>Como estes fundos são estruturados como um condomínio de investidores e um ‘pool’ de ativos, não estão sujeitos aos impostos incidentes sobre as empresas.</a:t>
            </a:r>
            <a:endParaRPr/>
          </a:p>
        </p:txBody>
      </p:sp>
      <p:sp>
        <p:nvSpPr>
          <p:cNvPr id="188" name="Google Shape;188;p12"/>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89" name="Google Shape;189;p12"/>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nvSpPr>
        <p:spPr>
          <a:xfrm>
            <a:off x="607593" y="1228908"/>
            <a:ext cx="798295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pt-BR" sz="3200" u="none" cap="none" strike="noStrike">
                <a:solidFill>
                  <a:srgbClr val="000000"/>
                </a:solidFill>
                <a:latin typeface="Avenir"/>
                <a:ea typeface="Avenir"/>
                <a:cs typeface="Avenir"/>
                <a:sym typeface="Avenir"/>
              </a:rPr>
              <a:t>Fundo de Investimento</a:t>
            </a:r>
            <a:endParaRPr b="1" sz="3200">
              <a:solidFill>
                <a:srgbClr val="000000"/>
              </a:solidFill>
              <a:latin typeface="Avenir"/>
              <a:ea typeface="Avenir"/>
              <a:cs typeface="Avenir"/>
              <a:sym typeface="Avenir"/>
            </a:endParaRPr>
          </a:p>
          <a:p>
            <a:pPr indent="0" lvl="0" marL="0" marR="0" rtl="0" algn="l">
              <a:spcBef>
                <a:spcPts val="0"/>
              </a:spcBef>
              <a:spcAft>
                <a:spcPts val="0"/>
              </a:spcAft>
              <a:buNone/>
            </a:pPr>
            <a:r>
              <a:rPr b="1" lang="pt-BR" sz="3200">
                <a:solidFill>
                  <a:srgbClr val="7F7F7F"/>
                </a:solidFill>
                <a:latin typeface="Avenir"/>
                <a:ea typeface="Avenir"/>
                <a:cs typeface="Avenir"/>
                <a:sym typeface="Avenir"/>
              </a:rPr>
              <a:t>Restrito e Fechado</a:t>
            </a:r>
            <a:endParaRPr/>
          </a:p>
        </p:txBody>
      </p:sp>
      <p:sp>
        <p:nvSpPr>
          <p:cNvPr id="94" name="Google Shape;94;p2"/>
          <p:cNvSpPr txBox="1"/>
          <p:nvPr/>
        </p:nvSpPr>
        <p:spPr>
          <a:xfrm>
            <a:off x="607593" y="2678085"/>
            <a:ext cx="10004260" cy="2800767"/>
          </a:xfrm>
          <a:prstGeom prst="rect">
            <a:avLst/>
          </a:prstGeom>
          <a:noFill/>
          <a:ln>
            <a:noFill/>
          </a:ln>
        </p:spPr>
        <p:txBody>
          <a:bodyPr anchorCtr="0" anchor="t" bIns="45700" lIns="91425" spcFirstLastPara="1" rIns="91425" wrap="square" tIns="45700">
            <a:spAutoFit/>
          </a:bodyPr>
          <a:lstStyle/>
          <a:p>
            <a:pPr indent="-101600" lvl="0" marL="0" marR="0" rtl="0" algn="just">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Fundo de Investimento é uma </a:t>
            </a:r>
            <a:r>
              <a:rPr b="1" lang="pt-BR" sz="1600">
                <a:solidFill>
                  <a:srgbClr val="000000"/>
                </a:solidFill>
                <a:latin typeface="Avenir"/>
                <a:ea typeface="Avenir"/>
                <a:cs typeface="Avenir"/>
                <a:sym typeface="Avenir"/>
              </a:rPr>
              <a:t>estrutura de mercado</a:t>
            </a:r>
            <a:r>
              <a:rPr lang="pt-BR" sz="1600">
                <a:solidFill>
                  <a:srgbClr val="000000"/>
                </a:solidFill>
                <a:latin typeface="Avenir"/>
                <a:ea typeface="Avenir"/>
                <a:cs typeface="Avenir"/>
                <a:sym typeface="Avenir"/>
              </a:rPr>
              <a:t> que segrega completamente o cotista do patrimônio do Fundo principalmente pelo sigilo bancário;</a:t>
            </a:r>
            <a:endParaRPr/>
          </a:p>
          <a:p>
            <a:pPr indent="0" lvl="0" marL="0" marR="0" rtl="0" algn="just">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just">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Fundo Restrito foi regulamentado pela CVM através da Resolução nº 175/2022 (Marco Regulatório dos Fundos de Investimento);</a:t>
            </a:r>
            <a:endParaRPr/>
          </a:p>
          <a:p>
            <a:pPr indent="0" lvl="0" marL="0" marR="0" rtl="0" algn="just">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just">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Fundo Fechado é um tipo de </a:t>
            </a:r>
            <a:r>
              <a:rPr b="1" lang="pt-BR" sz="1600">
                <a:solidFill>
                  <a:srgbClr val="000000"/>
                </a:solidFill>
                <a:latin typeface="Avenir"/>
                <a:ea typeface="Avenir"/>
                <a:cs typeface="Avenir"/>
                <a:sym typeface="Avenir"/>
              </a:rPr>
              <a:t>estrutura de mercado</a:t>
            </a:r>
            <a:r>
              <a:rPr lang="pt-BR" sz="1600">
                <a:solidFill>
                  <a:srgbClr val="000000"/>
                </a:solidFill>
                <a:latin typeface="Avenir"/>
                <a:ea typeface="Avenir"/>
                <a:cs typeface="Avenir"/>
                <a:sym typeface="Avenir"/>
              </a:rPr>
              <a:t> que </a:t>
            </a:r>
            <a:r>
              <a:rPr b="1" lang="pt-BR" sz="1600">
                <a:solidFill>
                  <a:srgbClr val="000000"/>
                </a:solidFill>
                <a:latin typeface="Avenir"/>
                <a:ea typeface="Avenir"/>
                <a:cs typeface="Avenir"/>
                <a:sym typeface="Avenir"/>
              </a:rPr>
              <a:t>não</a:t>
            </a:r>
            <a:r>
              <a:rPr lang="pt-BR" sz="1600">
                <a:solidFill>
                  <a:srgbClr val="000000"/>
                </a:solidFill>
                <a:latin typeface="Avenir"/>
                <a:ea typeface="Avenir"/>
                <a:cs typeface="Avenir"/>
                <a:sym typeface="Avenir"/>
              </a:rPr>
              <a:t> sofre incidência de “come cotas” e, por isso, sua tributação acontece apenas no resgate das cotas;</a:t>
            </a:r>
            <a:endParaRPr/>
          </a:p>
          <a:p>
            <a:pPr indent="0" lvl="0" marL="0" marR="0" rtl="0" algn="just">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just">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Este conjunto de características torna o chamado “</a:t>
            </a:r>
            <a:r>
              <a:rPr b="1" lang="pt-BR" sz="1600">
                <a:solidFill>
                  <a:srgbClr val="000000"/>
                </a:solidFill>
                <a:latin typeface="Avenir"/>
                <a:ea typeface="Avenir"/>
                <a:cs typeface="Avenir"/>
                <a:sym typeface="Avenir"/>
              </a:rPr>
              <a:t>Fundo Exclusivo</a:t>
            </a:r>
            <a:r>
              <a:rPr lang="pt-BR" sz="1600">
                <a:solidFill>
                  <a:srgbClr val="000000"/>
                </a:solidFill>
                <a:latin typeface="Avenir"/>
                <a:ea typeface="Avenir"/>
                <a:cs typeface="Avenir"/>
                <a:sym typeface="Avenir"/>
              </a:rPr>
              <a:t>” uma robusta ferramenta de proteção patrimonial, planejamento sucessório e de benefício fiscal sem equivalente no mercado.</a:t>
            </a:r>
            <a:endParaRPr/>
          </a:p>
        </p:txBody>
      </p:sp>
      <p:sp>
        <p:nvSpPr>
          <p:cNvPr id="95" name="Google Shape;95;p2"/>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nvSpPr>
        <p:spPr>
          <a:xfrm>
            <a:off x="607593" y="1228908"/>
            <a:ext cx="798295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3200">
                <a:solidFill>
                  <a:srgbClr val="7F7F7F"/>
                </a:solidFill>
                <a:latin typeface="Avenir"/>
                <a:ea typeface="Avenir"/>
                <a:cs typeface="Avenir"/>
                <a:sym typeface="Avenir"/>
              </a:rPr>
              <a:t>Proteção Patrimonial</a:t>
            </a:r>
            <a:br>
              <a:rPr b="1" lang="pt-BR" sz="3200">
                <a:solidFill>
                  <a:srgbClr val="000000"/>
                </a:solidFill>
                <a:latin typeface="Avenir"/>
                <a:ea typeface="Avenir"/>
                <a:cs typeface="Avenir"/>
                <a:sym typeface="Avenir"/>
              </a:rPr>
            </a:br>
            <a:r>
              <a:rPr b="1" lang="pt-BR" sz="3200">
                <a:solidFill>
                  <a:schemeClr val="dk1"/>
                </a:solidFill>
                <a:latin typeface="Avenir"/>
                <a:ea typeface="Avenir"/>
                <a:cs typeface="Avenir"/>
                <a:sym typeface="Avenir"/>
              </a:rPr>
              <a:t>Aspectos Relevantes</a:t>
            </a:r>
            <a:endParaRPr/>
          </a:p>
        </p:txBody>
      </p:sp>
      <p:sp>
        <p:nvSpPr>
          <p:cNvPr id="102" name="Google Shape;102;p3"/>
          <p:cNvSpPr txBox="1"/>
          <p:nvPr/>
        </p:nvSpPr>
        <p:spPr>
          <a:xfrm>
            <a:off x="607593" y="2678085"/>
            <a:ext cx="10004260" cy="1815882"/>
          </a:xfrm>
          <a:prstGeom prst="rect">
            <a:avLst/>
          </a:prstGeom>
          <a:noFill/>
          <a:ln>
            <a:noFill/>
          </a:ln>
        </p:spPr>
        <p:txBody>
          <a:bodyPr anchorCtr="0" anchor="t" bIns="45700" lIns="91425" spcFirstLastPara="1" rIns="91425" wrap="square" tIns="45700">
            <a:spAutoFit/>
          </a:bodyPr>
          <a:lstStyle/>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Não vínculo do patrimônio do cotista com o do Fundo;</a:t>
            </a:r>
            <a:endParaRPr/>
          </a:p>
          <a:p>
            <a:pPr indent="0" lvl="0" marL="0" marR="0" rtl="0" algn="l">
              <a:spcBef>
                <a:spcPts val="0"/>
              </a:spcBef>
              <a:spcAft>
                <a:spcPts val="0"/>
              </a:spcAft>
              <a:buClr>
                <a:schemeClr val="dk1"/>
              </a:buClr>
              <a:buSzPts val="1600"/>
              <a:buFont typeface="Arial"/>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Não vínculo do patrimônio do Fundo com o do cotista;</a:t>
            </a:r>
            <a:endParaRPr/>
          </a:p>
          <a:p>
            <a:pPr indent="0" lvl="0" marL="0" marR="0" rtl="0" algn="l">
              <a:spcBef>
                <a:spcPts val="0"/>
              </a:spcBef>
              <a:spcAft>
                <a:spcPts val="0"/>
              </a:spcAft>
              <a:buClr>
                <a:schemeClr val="dk1"/>
              </a:buClr>
              <a:buSzPts val="1600"/>
              <a:buFont typeface="Arial"/>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Auditoria externa;</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“Portabilidade” da estrutura.</a:t>
            </a:r>
            <a:endParaRPr/>
          </a:p>
        </p:txBody>
      </p:sp>
      <p:sp>
        <p:nvSpPr>
          <p:cNvPr id="103" name="Google Shape;103;p3"/>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04" name="Google Shape;104;p3"/>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nvSpPr>
        <p:spPr>
          <a:xfrm>
            <a:off x="607593" y="1228908"/>
            <a:ext cx="798295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3200">
                <a:solidFill>
                  <a:srgbClr val="7F7F7F"/>
                </a:solidFill>
                <a:latin typeface="Avenir"/>
                <a:ea typeface="Avenir"/>
                <a:cs typeface="Avenir"/>
                <a:sym typeface="Avenir"/>
              </a:rPr>
              <a:t>Planejamento Sucessório</a:t>
            </a:r>
            <a:br>
              <a:rPr b="1" lang="pt-BR" sz="3200">
                <a:solidFill>
                  <a:srgbClr val="000000"/>
                </a:solidFill>
                <a:latin typeface="Avenir"/>
                <a:ea typeface="Avenir"/>
                <a:cs typeface="Avenir"/>
                <a:sym typeface="Avenir"/>
              </a:rPr>
            </a:br>
            <a:r>
              <a:rPr b="1" lang="pt-BR" sz="3200">
                <a:solidFill>
                  <a:schemeClr val="dk1"/>
                </a:solidFill>
                <a:latin typeface="Avenir"/>
                <a:ea typeface="Avenir"/>
                <a:cs typeface="Avenir"/>
                <a:sym typeface="Avenir"/>
              </a:rPr>
              <a:t>Possibilidades e Alcance</a:t>
            </a:r>
            <a:endParaRPr/>
          </a:p>
        </p:txBody>
      </p:sp>
      <p:sp>
        <p:nvSpPr>
          <p:cNvPr id="110" name="Google Shape;110;p4"/>
          <p:cNvSpPr txBox="1"/>
          <p:nvPr/>
        </p:nvSpPr>
        <p:spPr>
          <a:xfrm>
            <a:off x="607593" y="2678085"/>
            <a:ext cx="10004260" cy="1815882"/>
          </a:xfrm>
          <a:prstGeom prst="rect">
            <a:avLst/>
          </a:prstGeom>
          <a:noFill/>
          <a:ln>
            <a:noFill/>
          </a:ln>
        </p:spPr>
        <p:txBody>
          <a:bodyPr anchorCtr="0" anchor="t" bIns="45700" lIns="91425" spcFirstLastPara="1" rIns="91425" wrap="square" tIns="45700">
            <a:spAutoFit/>
          </a:bodyPr>
          <a:lstStyle/>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Possibilidade de doação com reversão;</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Possibilidade de incomunicabilidade;</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Possibilidade de usufruto;</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Transferência de cotas x transferência de patrimônio;.</a:t>
            </a:r>
            <a:endParaRPr/>
          </a:p>
        </p:txBody>
      </p:sp>
      <p:sp>
        <p:nvSpPr>
          <p:cNvPr id="111" name="Google Shape;111;p4"/>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nvSpPr>
        <p:spPr>
          <a:xfrm>
            <a:off x="607593" y="1228908"/>
            <a:ext cx="798295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3200">
                <a:solidFill>
                  <a:srgbClr val="000000"/>
                </a:solidFill>
                <a:latin typeface="Avenir"/>
                <a:ea typeface="Avenir"/>
                <a:cs typeface="Avenir"/>
                <a:sym typeface="Avenir"/>
              </a:rPr>
              <a:t>Benefícios Fiscais</a:t>
            </a:r>
            <a:br>
              <a:rPr b="1" lang="pt-BR" sz="3200">
                <a:solidFill>
                  <a:srgbClr val="000000"/>
                </a:solidFill>
                <a:latin typeface="Avenir"/>
                <a:ea typeface="Avenir"/>
                <a:cs typeface="Avenir"/>
                <a:sym typeface="Avenir"/>
              </a:rPr>
            </a:br>
            <a:r>
              <a:rPr b="1" lang="pt-BR" sz="3200">
                <a:solidFill>
                  <a:srgbClr val="7F7F7F"/>
                </a:solidFill>
                <a:latin typeface="Avenir"/>
                <a:ea typeface="Avenir"/>
                <a:cs typeface="Avenir"/>
                <a:sym typeface="Avenir"/>
              </a:rPr>
              <a:t>Economias e Saving</a:t>
            </a:r>
            <a:endParaRPr b="1" sz="3200">
              <a:solidFill>
                <a:srgbClr val="7F7F7F"/>
              </a:solidFill>
              <a:latin typeface="Avenir"/>
              <a:ea typeface="Avenir"/>
              <a:cs typeface="Avenir"/>
              <a:sym typeface="Avenir"/>
            </a:endParaRPr>
          </a:p>
        </p:txBody>
      </p:sp>
      <p:sp>
        <p:nvSpPr>
          <p:cNvPr id="118" name="Google Shape;118;p5"/>
          <p:cNvSpPr txBox="1"/>
          <p:nvPr/>
        </p:nvSpPr>
        <p:spPr>
          <a:xfrm>
            <a:off x="607593" y="2678085"/>
            <a:ext cx="10004260" cy="2800767"/>
          </a:xfrm>
          <a:prstGeom prst="rect">
            <a:avLst/>
          </a:prstGeom>
          <a:noFill/>
          <a:ln>
            <a:noFill/>
          </a:ln>
        </p:spPr>
        <p:txBody>
          <a:bodyPr anchorCtr="0" anchor="t" bIns="45700" lIns="91425" spcFirstLastPara="1" rIns="91425" wrap="square" tIns="45700">
            <a:spAutoFit/>
          </a:bodyPr>
          <a:lstStyle/>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Isenção de IR nas operações dentro do Fundo;</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Isenção de IR nas operações entre Fundos;</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Compensação tributária de produtos financeiros diferentes;</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Praticamente todo tipo de operação financeira pode acontecer dentro de um Fundo;</a:t>
            </a:r>
            <a:endParaRPr/>
          </a:p>
          <a:p>
            <a:pPr indent="0" lvl="0" marL="0" marR="0" rtl="0" algn="l">
              <a:spcBef>
                <a:spcPts val="0"/>
              </a:spcBef>
              <a:spcAft>
                <a:spcPts val="0"/>
              </a:spcAft>
              <a:buClr>
                <a:schemeClr val="dk1"/>
              </a:buClr>
              <a:buSzPts val="1600"/>
              <a:buFont typeface="Arial"/>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Possibilidade de remuneração da PF pelo Fundo (salário ou prestação de serviço);</a:t>
            </a:r>
            <a:endParaRPr/>
          </a:p>
          <a:p>
            <a:pPr indent="0" lvl="0" marL="0" marR="0" rtl="0" algn="l">
              <a:spcBef>
                <a:spcPts val="0"/>
              </a:spcBef>
              <a:spcAft>
                <a:spcPts val="0"/>
              </a:spcAft>
              <a:buNone/>
            </a:pPr>
            <a:r>
              <a:t/>
            </a:r>
            <a:endParaRPr sz="1600">
              <a:solidFill>
                <a:srgbClr val="000000"/>
              </a:solidFill>
              <a:latin typeface="Avenir"/>
              <a:ea typeface="Avenir"/>
              <a:cs typeface="Avenir"/>
              <a:sym typeface="Avenir"/>
            </a:endParaRPr>
          </a:p>
          <a:p>
            <a:pPr indent="-101600" lvl="0" marL="0" marR="0" rtl="0" algn="l">
              <a:spcBef>
                <a:spcPts val="0"/>
              </a:spcBef>
              <a:spcAft>
                <a:spcPts val="0"/>
              </a:spcAft>
              <a:buClr>
                <a:srgbClr val="000000"/>
              </a:buClr>
              <a:buSzPts val="1600"/>
              <a:buFont typeface="Arial"/>
              <a:buChar char="•"/>
            </a:pPr>
            <a:r>
              <a:rPr lang="pt-BR" sz="1600">
                <a:solidFill>
                  <a:srgbClr val="000000"/>
                </a:solidFill>
                <a:latin typeface="Avenir"/>
                <a:ea typeface="Avenir"/>
                <a:cs typeface="Avenir"/>
                <a:sym typeface="Avenir"/>
              </a:rPr>
              <a:t> Possibilidade de desintegralização.</a:t>
            </a:r>
            <a:endParaRPr/>
          </a:p>
        </p:txBody>
      </p:sp>
      <p:sp>
        <p:nvSpPr>
          <p:cNvPr id="119" name="Google Shape;119;p5"/>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20" name="Google Shape;120;p5"/>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nvSpPr>
        <p:spPr>
          <a:xfrm>
            <a:off x="3690687" y="1223031"/>
            <a:ext cx="481062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000">
                <a:solidFill>
                  <a:srgbClr val="7F7F7F"/>
                </a:solidFill>
                <a:latin typeface="Avenir"/>
                <a:ea typeface="Avenir"/>
                <a:cs typeface="Avenir"/>
                <a:sym typeface="Avenir"/>
              </a:rPr>
              <a:t>Prestadores de Serviço</a:t>
            </a:r>
            <a:endParaRPr/>
          </a:p>
        </p:txBody>
      </p:sp>
      <p:sp>
        <p:nvSpPr>
          <p:cNvPr id="126" name="Google Shape;126;p6"/>
          <p:cNvSpPr txBox="1"/>
          <p:nvPr/>
        </p:nvSpPr>
        <p:spPr>
          <a:xfrm>
            <a:off x="3402429" y="1606355"/>
            <a:ext cx="538714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000">
                <a:solidFill>
                  <a:srgbClr val="000000"/>
                </a:solidFill>
                <a:latin typeface="Avenir"/>
                <a:ea typeface="Avenir"/>
                <a:cs typeface="Avenir"/>
                <a:sym typeface="Avenir"/>
              </a:rPr>
              <a:t>ao fundo de Investimento</a:t>
            </a:r>
            <a:endParaRPr b="1" sz="3000">
              <a:solidFill>
                <a:srgbClr val="04D17B"/>
              </a:solidFill>
              <a:latin typeface="Avenir"/>
              <a:ea typeface="Avenir"/>
              <a:cs typeface="Avenir"/>
              <a:sym typeface="Avenir"/>
            </a:endParaRPr>
          </a:p>
        </p:txBody>
      </p:sp>
      <p:sp>
        <p:nvSpPr>
          <p:cNvPr id="127" name="Google Shape;127;p6"/>
          <p:cNvSpPr txBox="1"/>
          <p:nvPr/>
        </p:nvSpPr>
        <p:spPr>
          <a:xfrm>
            <a:off x="2951488" y="3146201"/>
            <a:ext cx="2424363" cy="175432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pt-BR" sz="1800">
                <a:solidFill>
                  <a:srgbClr val="7F7F7F"/>
                </a:solidFill>
                <a:latin typeface="Avenir"/>
                <a:ea typeface="Avenir"/>
                <a:cs typeface="Avenir"/>
                <a:sym typeface="Avenir"/>
              </a:rPr>
              <a:t>Obrigatórios</a:t>
            </a:r>
            <a:endParaRPr/>
          </a:p>
          <a:p>
            <a:pPr indent="0" lvl="0" marL="0" marR="0" rtl="0" algn="r">
              <a:spcBef>
                <a:spcPts val="0"/>
              </a:spcBef>
              <a:spcAft>
                <a:spcPts val="0"/>
              </a:spcAft>
              <a:buNone/>
            </a:pPr>
            <a:r>
              <a:t/>
            </a:r>
            <a:endParaRPr sz="1800">
              <a:solidFill>
                <a:srgbClr val="000000"/>
              </a:solidFill>
              <a:latin typeface="Avenir"/>
              <a:ea typeface="Avenir"/>
              <a:cs typeface="Avenir"/>
              <a:sym typeface="Avenir"/>
            </a:endParaRPr>
          </a:p>
          <a:p>
            <a:pPr indent="0" lvl="0" marL="0" marR="0" rtl="0" algn="r">
              <a:spcBef>
                <a:spcPts val="0"/>
              </a:spcBef>
              <a:spcAft>
                <a:spcPts val="0"/>
              </a:spcAft>
              <a:buNone/>
            </a:pPr>
            <a:r>
              <a:rPr lang="pt-BR" sz="1800">
                <a:solidFill>
                  <a:srgbClr val="000000"/>
                </a:solidFill>
                <a:latin typeface="Avenir"/>
                <a:ea typeface="Avenir"/>
                <a:cs typeface="Avenir"/>
                <a:sym typeface="Avenir"/>
              </a:rPr>
              <a:t> Administrador</a:t>
            </a:r>
            <a:endParaRPr/>
          </a:p>
          <a:p>
            <a:pPr indent="0" lvl="0" marL="0" marR="0" rtl="0" algn="r">
              <a:spcBef>
                <a:spcPts val="0"/>
              </a:spcBef>
              <a:spcAft>
                <a:spcPts val="0"/>
              </a:spcAft>
              <a:buNone/>
            </a:pPr>
            <a:r>
              <a:rPr lang="pt-BR" sz="1800">
                <a:solidFill>
                  <a:srgbClr val="000000"/>
                </a:solidFill>
                <a:latin typeface="Avenir"/>
                <a:ea typeface="Avenir"/>
                <a:cs typeface="Avenir"/>
                <a:sym typeface="Avenir"/>
              </a:rPr>
              <a:t> Gestor</a:t>
            </a:r>
            <a:endParaRPr/>
          </a:p>
          <a:p>
            <a:pPr indent="0" lvl="0" marL="0" marR="0" rtl="0" algn="r">
              <a:spcBef>
                <a:spcPts val="0"/>
              </a:spcBef>
              <a:spcAft>
                <a:spcPts val="0"/>
              </a:spcAft>
              <a:buNone/>
            </a:pPr>
            <a:r>
              <a:rPr lang="pt-BR" sz="1800">
                <a:solidFill>
                  <a:srgbClr val="000000"/>
                </a:solidFill>
                <a:latin typeface="Avenir"/>
                <a:ea typeface="Avenir"/>
                <a:cs typeface="Avenir"/>
                <a:sym typeface="Avenir"/>
              </a:rPr>
              <a:t> Custodiante</a:t>
            </a:r>
            <a:endParaRPr/>
          </a:p>
          <a:p>
            <a:pPr indent="0" lvl="0" marL="0" marR="0" rtl="0" algn="r">
              <a:spcBef>
                <a:spcPts val="0"/>
              </a:spcBef>
              <a:spcAft>
                <a:spcPts val="0"/>
              </a:spcAft>
              <a:buNone/>
            </a:pPr>
            <a:r>
              <a:rPr lang="pt-BR" sz="1800">
                <a:solidFill>
                  <a:srgbClr val="000000"/>
                </a:solidFill>
                <a:latin typeface="Avenir"/>
                <a:ea typeface="Avenir"/>
                <a:cs typeface="Avenir"/>
                <a:sym typeface="Avenir"/>
              </a:rPr>
              <a:t> Auditoria externa</a:t>
            </a:r>
            <a:endParaRPr/>
          </a:p>
        </p:txBody>
      </p:sp>
      <p:sp>
        <p:nvSpPr>
          <p:cNvPr id="128" name="Google Shape;128;p6"/>
          <p:cNvSpPr txBox="1"/>
          <p:nvPr/>
        </p:nvSpPr>
        <p:spPr>
          <a:xfrm>
            <a:off x="6206550" y="3146201"/>
            <a:ext cx="360546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rgbClr val="7F7F7F"/>
                </a:solidFill>
                <a:latin typeface="Avenir"/>
                <a:ea typeface="Avenir"/>
                <a:cs typeface="Avenir"/>
                <a:sym typeface="Avenir"/>
              </a:rPr>
              <a:t>Não obrigatórios</a:t>
            </a:r>
            <a:endParaRPr/>
          </a:p>
          <a:p>
            <a:pPr indent="0" lvl="0" marL="0" marR="0" rtl="0" algn="l">
              <a:spcBef>
                <a:spcPts val="0"/>
              </a:spcBef>
              <a:spcAft>
                <a:spcPts val="0"/>
              </a:spcAft>
              <a:buNone/>
            </a:pPr>
            <a:r>
              <a:t/>
            </a:r>
            <a:endParaRPr sz="1800">
              <a:solidFill>
                <a:srgbClr val="000000"/>
              </a:solidFill>
              <a:latin typeface="Avenir"/>
              <a:ea typeface="Avenir"/>
              <a:cs typeface="Avenir"/>
              <a:sym typeface="Avenir"/>
            </a:endParaRPr>
          </a:p>
          <a:p>
            <a:pPr indent="0" lvl="0" marL="0" marR="0" rtl="0" algn="l">
              <a:spcBef>
                <a:spcPts val="0"/>
              </a:spcBef>
              <a:spcAft>
                <a:spcPts val="0"/>
              </a:spcAft>
              <a:buNone/>
            </a:pPr>
            <a:r>
              <a:rPr lang="pt-BR" sz="1800">
                <a:solidFill>
                  <a:srgbClr val="000000"/>
                </a:solidFill>
                <a:latin typeface="Avenir"/>
                <a:ea typeface="Avenir"/>
                <a:cs typeface="Avenir"/>
                <a:sym typeface="Avenir"/>
              </a:rPr>
              <a:t> Consultor imobiliário</a:t>
            </a:r>
            <a:endParaRPr/>
          </a:p>
          <a:p>
            <a:pPr indent="0" lvl="0" marL="0" marR="0" rtl="0" algn="l">
              <a:spcBef>
                <a:spcPts val="0"/>
              </a:spcBef>
              <a:spcAft>
                <a:spcPts val="0"/>
              </a:spcAft>
              <a:buNone/>
            </a:pPr>
            <a:r>
              <a:rPr lang="pt-BR" sz="1800">
                <a:solidFill>
                  <a:srgbClr val="000000"/>
                </a:solidFill>
                <a:latin typeface="Avenir"/>
                <a:ea typeface="Avenir"/>
                <a:cs typeface="Avenir"/>
                <a:sym typeface="Avenir"/>
              </a:rPr>
              <a:t> Representante de cotistas</a:t>
            </a:r>
            <a:endParaRPr/>
          </a:p>
          <a:p>
            <a:pPr indent="0" lvl="0" marL="0" marR="0" rtl="0" algn="l">
              <a:spcBef>
                <a:spcPts val="0"/>
              </a:spcBef>
              <a:spcAft>
                <a:spcPts val="0"/>
              </a:spcAft>
              <a:buNone/>
            </a:pPr>
            <a:r>
              <a:rPr lang="pt-BR" sz="1800">
                <a:solidFill>
                  <a:srgbClr val="000000"/>
                </a:solidFill>
                <a:latin typeface="Avenir"/>
                <a:ea typeface="Avenir"/>
                <a:cs typeface="Avenir"/>
                <a:sym typeface="Avenir"/>
              </a:rPr>
              <a:t> Avaliador</a:t>
            </a:r>
            <a:endParaRPr/>
          </a:p>
          <a:p>
            <a:pPr indent="0" lvl="0" marL="0" marR="0" rtl="0" algn="l">
              <a:spcBef>
                <a:spcPts val="0"/>
              </a:spcBef>
              <a:spcAft>
                <a:spcPts val="0"/>
              </a:spcAft>
              <a:buNone/>
            </a:pPr>
            <a:r>
              <a:rPr lang="pt-BR" sz="1800">
                <a:solidFill>
                  <a:srgbClr val="000000"/>
                </a:solidFill>
                <a:latin typeface="Avenir"/>
                <a:ea typeface="Avenir"/>
                <a:cs typeface="Avenir"/>
                <a:sym typeface="Avenir"/>
              </a:rPr>
              <a:t> Consultor jurídico</a:t>
            </a:r>
            <a:endParaRPr/>
          </a:p>
          <a:p>
            <a:pPr indent="0" lvl="0" marL="0" marR="0" rtl="0" algn="l">
              <a:spcBef>
                <a:spcPts val="0"/>
              </a:spcBef>
              <a:spcAft>
                <a:spcPts val="0"/>
              </a:spcAft>
              <a:buNone/>
            </a:pPr>
            <a:r>
              <a:rPr lang="pt-BR" sz="1800">
                <a:solidFill>
                  <a:srgbClr val="000000"/>
                </a:solidFill>
                <a:latin typeface="Avenir"/>
                <a:ea typeface="Avenir"/>
                <a:cs typeface="Avenir"/>
                <a:sym typeface="Avenir"/>
              </a:rPr>
              <a:t> Controladoria/auditoria</a:t>
            </a:r>
            <a:endParaRPr/>
          </a:p>
        </p:txBody>
      </p:sp>
      <p:cxnSp>
        <p:nvCxnSpPr>
          <p:cNvPr id="129" name="Google Shape;129;p6"/>
          <p:cNvCxnSpPr/>
          <p:nvPr/>
        </p:nvCxnSpPr>
        <p:spPr>
          <a:xfrm>
            <a:off x="5846619" y="3146201"/>
            <a:ext cx="0" cy="1898680"/>
          </a:xfrm>
          <a:prstGeom prst="straightConnector1">
            <a:avLst/>
          </a:prstGeom>
          <a:noFill/>
          <a:ln cap="flat" cmpd="sng" w="9525">
            <a:solidFill>
              <a:schemeClr val="dk1"/>
            </a:solidFill>
            <a:prstDash val="solid"/>
            <a:miter lim="800000"/>
            <a:headEnd len="sm" w="sm" type="none"/>
            <a:tailEnd len="sm" w="sm" type="none"/>
          </a:ln>
        </p:spPr>
      </p:cxnSp>
      <p:sp>
        <p:nvSpPr>
          <p:cNvPr id="130" name="Google Shape;130;p6"/>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31" name="Google Shape;131;p6"/>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nvSpPr>
        <p:spPr>
          <a:xfrm>
            <a:off x="607593" y="1228908"/>
            <a:ext cx="798295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3600">
                <a:solidFill>
                  <a:srgbClr val="7F7F7F"/>
                </a:solidFill>
                <a:latin typeface="Avenir"/>
                <a:ea typeface="Avenir"/>
                <a:cs typeface="Avenir"/>
                <a:sym typeface="Avenir"/>
              </a:rPr>
              <a:t>Gestor</a:t>
            </a:r>
            <a:br>
              <a:rPr b="1" lang="pt-BR" sz="3600">
                <a:solidFill>
                  <a:srgbClr val="000000"/>
                </a:solidFill>
                <a:latin typeface="Avenir"/>
                <a:ea typeface="Avenir"/>
                <a:cs typeface="Avenir"/>
                <a:sym typeface="Avenir"/>
              </a:rPr>
            </a:br>
            <a:r>
              <a:rPr b="1" lang="pt-BR" sz="3600">
                <a:solidFill>
                  <a:schemeClr val="dk1"/>
                </a:solidFill>
                <a:latin typeface="Avenir"/>
                <a:ea typeface="Avenir"/>
                <a:cs typeface="Avenir"/>
                <a:sym typeface="Avenir"/>
              </a:rPr>
              <a:t>O que é?</a:t>
            </a:r>
            <a:endParaRPr b="1" sz="3600">
              <a:solidFill>
                <a:schemeClr val="dk1"/>
              </a:solidFill>
              <a:latin typeface="Avenir"/>
              <a:ea typeface="Avenir"/>
              <a:cs typeface="Avenir"/>
              <a:sym typeface="Avenir"/>
            </a:endParaRPr>
          </a:p>
        </p:txBody>
      </p:sp>
      <p:sp>
        <p:nvSpPr>
          <p:cNvPr id="137" name="Google Shape;137;p7"/>
          <p:cNvSpPr txBox="1"/>
          <p:nvPr/>
        </p:nvSpPr>
        <p:spPr>
          <a:xfrm>
            <a:off x="607593" y="2665184"/>
            <a:ext cx="10389270"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rgbClr val="000000"/>
                </a:solidFill>
                <a:latin typeface="Avenir"/>
                <a:ea typeface="Avenir"/>
                <a:cs typeface="Avenir"/>
                <a:sym typeface="Avenir"/>
              </a:rPr>
              <a:t>O </a:t>
            </a:r>
            <a:r>
              <a:rPr b="1" lang="pt-BR" sz="1800">
                <a:solidFill>
                  <a:srgbClr val="000000"/>
                </a:solidFill>
                <a:latin typeface="Avenir"/>
                <a:ea typeface="Avenir"/>
                <a:cs typeface="Avenir"/>
                <a:sym typeface="Avenir"/>
              </a:rPr>
              <a:t>Gestor</a:t>
            </a:r>
            <a:r>
              <a:rPr lang="pt-BR" sz="1800">
                <a:solidFill>
                  <a:srgbClr val="000000"/>
                </a:solidFill>
                <a:latin typeface="Avenir"/>
                <a:ea typeface="Avenir"/>
                <a:cs typeface="Avenir"/>
                <a:sym typeface="Avenir"/>
              </a:rPr>
              <a:t> é responsável pela gestão profissional, conforme estabelecido no regulamento, dos ativos financeiros integrantes da carteira do fundo. O Gestor do Fundo tem poderes para negociar, em nome do fundo de investimento, os ativos financeiros do fundo e exercer o direito de voto decorrente dos ativos financeiros detidos por ele, realizando todas as demais ações necessárias para tal exercício, observado o disposto na política de voto.</a:t>
            </a:r>
            <a:endParaRPr/>
          </a:p>
          <a:p>
            <a:pPr indent="0" lvl="0" marL="0" marR="0" rtl="0" algn="just">
              <a:spcBef>
                <a:spcPts val="0"/>
              </a:spcBef>
              <a:spcAft>
                <a:spcPts val="0"/>
              </a:spcAft>
              <a:buNone/>
            </a:pPr>
            <a:r>
              <a:t/>
            </a:r>
            <a:endParaRPr sz="1800">
              <a:solidFill>
                <a:srgbClr val="000000"/>
              </a:solidFill>
              <a:latin typeface="Avenir"/>
              <a:ea typeface="Avenir"/>
              <a:cs typeface="Avenir"/>
              <a:sym typeface="Avenir"/>
            </a:endParaRPr>
          </a:p>
          <a:p>
            <a:pPr indent="0" lvl="0" marL="0" marR="0" rtl="0" algn="just">
              <a:spcBef>
                <a:spcPts val="0"/>
              </a:spcBef>
              <a:spcAft>
                <a:spcPts val="0"/>
              </a:spcAft>
              <a:buNone/>
            </a:pPr>
            <a:r>
              <a:rPr lang="pt-BR" sz="1800">
                <a:solidFill>
                  <a:srgbClr val="000000"/>
                </a:solidFill>
                <a:latin typeface="Avenir"/>
                <a:ea typeface="Avenir"/>
                <a:cs typeface="Avenir"/>
                <a:sym typeface="Avenir"/>
              </a:rPr>
              <a:t>Cabe também ao Gestor escolher os ativos que irão compor a carteira do Fundo, selecionando aqueles com melhor perspectiva de rentabilidade, dado um determinado nível de risco compatível com a política de investimento do Fundo e emitir as ordens de compra e venda com relação aos ativos que compõem a carteira do Fundo, em nome do Fundo.</a:t>
            </a:r>
            <a:endParaRPr/>
          </a:p>
        </p:txBody>
      </p:sp>
      <p:sp>
        <p:nvSpPr>
          <p:cNvPr id="138" name="Google Shape;138;p7"/>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39" name="Google Shape;139;p7"/>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nvSpPr>
        <p:spPr>
          <a:xfrm>
            <a:off x="607593" y="1228908"/>
            <a:ext cx="798295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3200">
                <a:solidFill>
                  <a:srgbClr val="7F7F7F"/>
                </a:solidFill>
                <a:latin typeface="Avenir"/>
                <a:ea typeface="Avenir"/>
                <a:cs typeface="Avenir"/>
                <a:sym typeface="Avenir"/>
              </a:rPr>
              <a:t>Administrador Fiduciário</a:t>
            </a:r>
            <a:br>
              <a:rPr b="1" lang="pt-BR" sz="3200">
                <a:solidFill>
                  <a:srgbClr val="000000"/>
                </a:solidFill>
                <a:latin typeface="Avenir"/>
                <a:ea typeface="Avenir"/>
                <a:cs typeface="Avenir"/>
                <a:sym typeface="Avenir"/>
              </a:rPr>
            </a:br>
            <a:r>
              <a:rPr b="1" lang="pt-BR" sz="3200">
                <a:solidFill>
                  <a:schemeClr val="dk1"/>
                </a:solidFill>
                <a:latin typeface="Avenir"/>
                <a:ea typeface="Avenir"/>
                <a:cs typeface="Avenir"/>
                <a:sym typeface="Avenir"/>
              </a:rPr>
              <a:t>Responsabilidade e Regras</a:t>
            </a:r>
            <a:endParaRPr/>
          </a:p>
        </p:txBody>
      </p:sp>
      <p:sp>
        <p:nvSpPr>
          <p:cNvPr id="145" name="Google Shape;145;p8"/>
          <p:cNvSpPr txBox="1"/>
          <p:nvPr/>
        </p:nvSpPr>
        <p:spPr>
          <a:xfrm>
            <a:off x="607593" y="2665184"/>
            <a:ext cx="1038927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rgbClr val="000000"/>
                </a:solidFill>
                <a:latin typeface="Avenir"/>
                <a:ea typeface="Avenir"/>
                <a:cs typeface="Avenir"/>
                <a:sym typeface="Avenir"/>
              </a:rPr>
              <a:t>O </a:t>
            </a:r>
            <a:r>
              <a:rPr b="1" lang="pt-BR" sz="1600">
                <a:solidFill>
                  <a:srgbClr val="000000"/>
                </a:solidFill>
                <a:latin typeface="Avenir"/>
                <a:ea typeface="Avenir"/>
                <a:cs typeface="Avenir"/>
                <a:sym typeface="Avenir"/>
              </a:rPr>
              <a:t>Administrador</a:t>
            </a:r>
            <a:r>
              <a:rPr lang="pt-BR" sz="1600">
                <a:solidFill>
                  <a:srgbClr val="000000"/>
                </a:solidFill>
                <a:latin typeface="Avenir"/>
                <a:ea typeface="Avenir"/>
                <a:cs typeface="Avenir"/>
                <a:sym typeface="Avenir"/>
              </a:rPr>
              <a:t> é o responsável pelo Fundo e pelas informações perante os cotistas e a CVM. É ele quem constitui o fundo e, no mesmo ato, aprova o seu regulamento. A ele também compete realizar as atividades gerenciais e operacionais relacionadas com os cotistas e seus investimentos. </a:t>
            </a:r>
            <a:endParaRPr/>
          </a:p>
          <a:p>
            <a:pPr indent="0" lvl="0" marL="0" marR="0" rtl="0" algn="just">
              <a:spcBef>
                <a:spcPts val="0"/>
              </a:spcBef>
              <a:spcAft>
                <a:spcPts val="0"/>
              </a:spcAft>
              <a:buNone/>
            </a:pPr>
            <a:r>
              <a:t/>
            </a:r>
            <a:endParaRPr sz="1600">
              <a:solidFill>
                <a:srgbClr val="000000"/>
              </a:solidFill>
              <a:latin typeface="Avenir"/>
              <a:ea typeface="Avenir"/>
              <a:cs typeface="Avenir"/>
              <a:sym typeface="Avenir"/>
            </a:endParaRPr>
          </a:p>
          <a:p>
            <a:pPr indent="0" lvl="0" marL="0" marR="0" rtl="0" algn="just">
              <a:spcBef>
                <a:spcPts val="0"/>
              </a:spcBef>
              <a:spcAft>
                <a:spcPts val="0"/>
              </a:spcAft>
              <a:buNone/>
            </a:pPr>
            <a:r>
              <a:rPr lang="pt-BR" sz="1600">
                <a:solidFill>
                  <a:srgbClr val="000000"/>
                </a:solidFill>
                <a:latin typeface="Avenir"/>
                <a:ea typeface="Avenir"/>
                <a:cs typeface="Avenir"/>
                <a:sym typeface="Avenir"/>
              </a:rPr>
              <a:t>Além disso, o Administrador pode contratar auditoria independente registrada na CVM para auditar as demonstrações contábeis do Fundo, bem como terceiros legalmente habilitados para a prestação dos seguintes serviços relativos às atividades desenvolvidas: atividades de tesouraria e de controle e processamento dos ativos financeiros; escrituração da emissão e resgate de cotas; custódia; consultoria de investimentos; distribuição de cotas e classificação de risco por agência especializada.</a:t>
            </a:r>
            <a:endParaRPr/>
          </a:p>
        </p:txBody>
      </p:sp>
      <p:sp>
        <p:nvSpPr>
          <p:cNvPr id="146" name="Google Shape;146;p8"/>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47" name="Google Shape;147;p8"/>
          <p:cNvPicPr preferRelativeResize="0"/>
          <p:nvPr/>
        </p:nvPicPr>
        <p:blipFill rotWithShape="1">
          <a:blip r:embed="rId3">
            <a:alphaModFix/>
          </a:blip>
          <a:srcRect b="0" l="0" r="0" t="0"/>
          <a:stretch/>
        </p:blipFill>
        <p:spPr>
          <a:xfrm>
            <a:off x="11094793" y="6264876"/>
            <a:ext cx="584717" cy="4147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nvSpPr>
        <p:spPr>
          <a:xfrm>
            <a:off x="2104523" y="366064"/>
            <a:ext cx="798295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000">
                <a:solidFill>
                  <a:srgbClr val="7F7F7F"/>
                </a:solidFill>
                <a:latin typeface="Avenir"/>
                <a:ea typeface="Avenir"/>
                <a:cs typeface="Avenir"/>
                <a:sym typeface="Avenir"/>
              </a:rPr>
              <a:t>Fundo Exclusivo</a:t>
            </a:r>
            <a:br>
              <a:rPr b="1" lang="pt-BR" sz="3000">
                <a:solidFill>
                  <a:srgbClr val="000000"/>
                </a:solidFill>
                <a:latin typeface="Avenir"/>
                <a:ea typeface="Avenir"/>
                <a:cs typeface="Avenir"/>
                <a:sym typeface="Avenir"/>
              </a:rPr>
            </a:br>
            <a:r>
              <a:rPr b="1" lang="pt-BR" sz="3000">
                <a:solidFill>
                  <a:schemeClr val="dk1"/>
                </a:solidFill>
                <a:latin typeface="Avenir"/>
                <a:ea typeface="Avenir"/>
                <a:cs typeface="Avenir"/>
                <a:sym typeface="Avenir"/>
              </a:rPr>
              <a:t>Visão Sintética</a:t>
            </a:r>
            <a:endParaRPr/>
          </a:p>
        </p:txBody>
      </p:sp>
      <p:sp>
        <p:nvSpPr>
          <p:cNvPr id="153" name="Google Shape;153;p9"/>
          <p:cNvSpPr txBox="1"/>
          <p:nvPr/>
        </p:nvSpPr>
        <p:spPr>
          <a:xfrm>
            <a:off x="1410763" y="3671481"/>
            <a:ext cx="4553752" cy="181588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pt-BR" sz="1400">
                <a:solidFill>
                  <a:srgbClr val="7F7F7F"/>
                </a:solidFill>
                <a:latin typeface="Avenir"/>
                <a:ea typeface="Avenir"/>
                <a:cs typeface="Avenir"/>
                <a:sym typeface="Avenir"/>
              </a:rPr>
              <a:t>Participação Direta</a:t>
            </a:r>
            <a:endParaRPr/>
          </a:p>
          <a:p>
            <a:pPr indent="0" lvl="0" marL="0" marR="0" rtl="0" algn="r">
              <a:spcBef>
                <a:spcPts val="0"/>
              </a:spcBef>
              <a:spcAft>
                <a:spcPts val="0"/>
              </a:spcAft>
              <a:buNone/>
            </a:pPr>
            <a:r>
              <a:t/>
            </a:r>
            <a:endParaRPr b="1" sz="1400">
              <a:solidFill>
                <a:srgbClr val="04D17B"/>
              </a:solidFill>
              <a:latin typeface="Avenir"/>
              <a:ea typeface="Avenir"/>
              <a:cs typeface="Avenir"/>
              <a:sym typeface="Aveni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Tributação individual (não compensável)</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Necessidade de experiência e tempo para avaliação</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Acompanhamento diário de vários ativos</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Produtos financeiros não personalizados</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Dificuldade e alto custo na sucessão ou doação</a:t>
            </a:r>
            <a:endParaRPr/>
          </a:p>
          <a:p>
            <a:pPr indent="0" lvl="0" marL="0" marR="0" rtl="0" algn="r">
              <a:spcBef>
                <a:spcPts val="0"/>
              </a:spcBef>
              <a:spcAft>
                <a:spcPts val="0"/>
              </a:spcAft>
              <a:buNone/>
            </a:pPr>
            <a:r>
              <a:rPr lang="pt-BR" sz="1400">
                <a:solidFill>
                  <a:srgbClr val="000000"/>
                </a:solidFill>
                <a:latin typeface="Avenir"/>
                <a:ea typeface="Avenir"/>
                <a:cs typeface="Avenir"/>
                <a:sym typeface="Avenir"/>
              </a:rPr>
              <a:t>Fragilidade no controle e no sigilo</a:t>
            </a:r>
            <a:endParaRPr/>
          </a:p>
        </p:txBody>
      </p:sp>
      <p:sp>
        <p:nvSpPr>
          <p:cNvPr id="154" name="Google Shape;154;p9"/>
          <p:cNvSpPr txBox="1"/>
          <p:nvPr/>
        </p:nvSpPr>
        <p:spPr>
          <a:xfrm>
            <a:off x="6477119" y="3671481"/>
            <a:ext cx="5025189" cy="28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400">
                <a:solidFill>
                  <a:srgbClr val="7F7F7F"/>
                </a:solidFill>
                <a:latin typeface="Avenir"/>
                <a:ea typeface="Avenir"/>
                <a:cs typeface="Avenir"/>
                <a:sym typeface="Avenir"/>
              </a:rPr>
              <a:t>Fundo Exclusivo</a:t>
            </a:r>
            <a:endParaRPr/>
          </a:p>
          <a:p>
            <a:pPr indent="0" lvl="0" marL="0" marR="0" rtl="0" algn="l">
              <a:spcBef>
                <a:spcPts val="0"/>
              </a:spcBef>
              <a:spcAft>
                <a:spcPts val="0"/>
              </a:spcAft>
              <a:buNone/>
            </a:pPr>
            <a:r>
              <a:t/>
            </a:r>
            <a:endParaRPr b="1" sz="1400">
              <a:solidFill>
                <a:srgbClr val="04D17B"/>
              </a:solidFill>
              <a:latin typeface="Avenir"/>
              <a:ea typeface="Avenir"/>
              <a:cs typeface="Avenir"/>
              <a:sym typeface="Aveni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Plataforma aberta para vários produtos</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Gestão profissional</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Compensação e redução tributária</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Verificação do resultado simplificado</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Fundo personalizado</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Portabilidade da estrutura</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Facilidade de sucessão</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Facilidade de doação de cotas</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Possibilidade de usufruto</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Possibilidade de impenhorabilidade</a:t>
            </a:r>
            <a:endParaRPr/>
          </a:p>
          <a:p>
            <a:pPr indent="0" lvl="0" marL="0" marR="0" rtl="0" algn="l">
              <a:spcBef>
                <a:spcPts val="0"/>
              </a:spcBef>
              <a:spcAft>
                <a:spcPts val="0"/>
              </a:spcAft>
              <a:buNone/>
            </a:pPr>
            <a:r>
              <a:rPr lang="pt-BR" sz="1400">
                <a:solidFill>
                  <a:srgbClr val="000000"/>
                </a:solidFill>
                <a:latin typeface="Avenir"/>
                <a:ea typeface="Avenir"/>
                <a:cs typeface="Avenir"/>
                <a:sym typeface="Avenir"/>
              </a:rPr>
              <a:t>Aumento significativo no sigilo</a:t>
            </a:r>
            <a:endParaRPr/>
          </a:p>
        </p:txBody>
      </p:sp>
      <p:pic>
        <p:nvPicPr>
          <p:cNvPr id="155" name="Google Shape;155;p9"/>
          <p:cNvPicPr preferRelativeResize="0"/>
          <p:nvPr/>
        </p:nvPicPr>
        <p:blipFill rotWithShape="1">
          <a:blip r:embed="rId3">
            <a:alphaModFix/>
          </a:blip>
          <a:srcRect b="-27043" l="-3852" r="-13321" t="-9908"/>
          <a:stretch/>
        </p:blipFill>
        <p:spPr>
          <a:xfrm>
            <a:off x="3687639" y="1538363"/>
            <a:ext cx="2408360" cy="2296143"/>
          </a:xfrm>
          <a:prstGeom prst="rect">
            <a:avLst/>
          </a:prstGeom>
          <a:noFill/>
          <a:ln>
            <a:noFill/>
          </a:ln>
        </p:spPr>
      </p:pic>
      <p:pic>
        <p:nvPicPr>
          <p:cNvPr id="156" name="Google Shape;156;p9"/>
          <p:cNvPicPr preferRelativeResize="0"/>
          <p:nvPr/>
        </p:nvPicPr>
        <p:blipFill rotWithShape="1">
          <a:blip r:embed="rId4">
            <a:alphaModFix/>
          </a:blip>
          <a:srcRect b="0" l="0" r="0" t="0"/>
          <a:stretch/>
        </p:blipFill>
        <p:spPr>
          <a:xfrm>
            <a:off x="6477119" y="1684876"/>
            <a:ext cx="1745405" cy="1715209"/>
          </a:xfrm>
          <a:prstGeom prst="rect">
            <a:avLst/>
          </a:prstGeom>
          <a:noFill/>
          <a:ln>
            <a:noFill/>
          </a:ln>
        </p:spPr>
      </p:pic>
      <p:cxnSp>
        <p:nvCxnSpPr>
          <p:cNvPr id="157" name="Google Shape;157;p9"/>
          <p:cNvCxnSpPr/>
          <p:nvPr/>
        </p:nvCxnSpPr>
        <p:spPr>
          <a:xfrm>
            <a:off x="6151419" y="1684876"/>
            <a:ext cx="0" cy="4470455"/>
          </a:xfrm>
          <a:prstGeom prst="straightConnector1">
            <a:avLst/>
          </a:prstGeom>
          <a:noFill/>
          <a:ln cap="flat" cmpd="sng" w="9525">
            <a:solidFill>
              <a:schemeClr val="dk1"/>
            </a:solidFill>
            <a:prstDash val="solid"/>
            <a:miter lim="800000"/>
            <a:headEnd len="sm" w="sm" type="none"/>
            <a:tailEnd len="sm" w="sm" type="none"/>
          </a:ln>
        </p:spPr>
      </p:cxnSp>
      <p:sp>
        <p:nvSpPr>
          <p:cNvPr id="158" name="Google Shape;158;p9"/>
          <p:cNvSpPr/>
          <p:nvPr/>
        </p:nvSpPr>
        <p:spPr>
          <a:xfrm flipH="1">
            <a:off x="11633792" y="0"/>
            <a:ext cx="45719" cy="5923863"/>
          </a:xfrm>
          <a:prstGeom prst="rect">
            <a:avLst/>
          </a:prstGeom>
          <a:solidFill>
            <a:srgbClr val="262626"/>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D17B"/>
              </a:solidFill>
              <a:latin typeface="Calibri"/>
              <a:ea typeface="Calibri"/>
              <a:cs typeface="Calibri"/>
              <a:sym typeface="Calibri"/>
            </a:endParaRPr>
          </a:p>
        </p:txBody>
      </p:sp>
      <p:pic>
        <p:nvPicPr>
          <p:cNvPr id="159" name="Google Shape;159;p9"/>
          <p:cNvPicPr preferRelativeResize="0"/>
          <p:nvPr/>
        </p:nvPicPr>
        <p:blipFill rotWithShape="1">
          <a:blip r:embed="rId5">
            <a:alphaModFix/>
          </a:blip>
          <a:srcRect b="0" l="0" r="0" t="0"/>
          <a:stretch/>
        </p:blipFill>
        <p:spPr>
          <a:xfrm>
            <a:off x="11094793" y="6264876"/>
            <a:ext cx="584717" cy="4147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2022-09-14T21:29:37Z</dcterms:created>
  <dc:creator>Bia Polido</dc:creator>
</cp:coreProperties>
</file>